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8FAD8"/>
    <a:srgbClr val="FCFDD5"/>
    <a:srgbClr val="FBFE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6" d="100"/>
          <a:sy n="76" d="100"/>
        </p:scale>
        <p:origin x="67"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0BE7D-7AF7-4C2D-8C54-E10845810A0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0B5AE13-BD62-68D2-2A3E-9FB4779986E0}"/>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CEA0150-246B-4E93-8462-8C4CA638A4AF}"/>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00CAC21F-9F50-9529-50D2-2C99529883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CE533E-5DC8-0D77-13CA-AF82A66CAD8C}"/>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277430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AB11A-32B5-342F-5616-E74892AE9D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78A07DC-F3B9-303D-8D7B-B567BD9DC92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E85134-A381-2D5E-4F3E-6EE26B2C0431}"/>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86B31F0A-1A75-7F20-1F98-B18522ECF8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09052D-A7CB-A782-1BEA-939E14ADC2AF}"/>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387425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50FD7B3-0D5F-C3EA-6DAA-73BD6126ADA2}"/>
              </a:ext>
            </a:extLst>
          </p:cNvPr>
          <p:cNvSpPr>
            <a:spLocks noGrp="1"/>
          </p:cNvSpPr>
          <p:nvPr>
            <p:ph type="title" orient="vert"/>
          </p:nvPr>
        </p:nvSpPr>
        <p:spPr>
          <a:xfrm>
            <a:off x="8724899"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80A83A-F833-59AB-D26D-67830FACB83A}"/>
              </a:ext>
            </a:extLst>
          </p:cNvPr>
          <p:cNvSpPr>
            <a:spLocks noGrp="1"/>
          </p:cNvSpPr>
          <p:nvPr>
            <p:ph type="body" orient="vert" idx="1"/>
          </p:nvPr>
        </p:nvSpPr>
        <p:spPr>
          <a:xfrm>
            <a:off x="838199"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396982-55CE-86E8-F5D4-83274BB0F661}"/>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369191A8-0E7A-376C-B20D-69327C7504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08200B-87EA-DB04-3990-7DFF3FC22A0D}"/>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13270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6AF93-F67F-BAF9-EEFD-F8448B64EC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6894CA-71A3-399B-1220-8DFEBD1438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59FEA1-0EDC-7E68-8BAD-2ADD3288FF2C}"/>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29F1E777-0259-DA71-F9B4-C2F6E06296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AB8629-EF8D-D67C-3D59-70C225872193}"/>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121073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D5DE6-F952-966C-207D-649E95661C89}"/>
              </a:ext>
            </a:extLst>
          </p:cNvPr>
          <p:cNvSpPr>
            <a:spLocks noGrp="1"/>
          </p:cNvSpPr>
          <p:nvPr>
            <p:ph type="title"/>
          </p:nvPr>
        </p:nvSpPr>
        <p:spPr>
          <a:xfrm>
            <a:off x="831852"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39CA87-5165-FB93-E780-268E9BC935AC}"/>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C830F8-3EA4-10A2-FFAA-ED1FA89E7A1B}"/>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9F6AB096-A6AE-AD6D-5EE8-32E5E0445A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7C027A-56A0-A426-705A-61411C647134}"/>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49411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DFF4D-0351-A4E9-7246-FA15F0A5405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CA53F2-4F70-F6B5-65A5-E8F80B5EDF8E}"/>
              </a:ext>
            </a:extLst>
          </p:cNvPr>
          <p:cNvSpPr>
            <a:spLocks noGrp="1"/>
          </p:cNvSpPr>
          <p:nvPr>
            <p:ph sz="half" idx="1"/>
          </p:nvPr>
        </p:nvSpPr>
        <p:spPr>
          <a:xfrm>
            <a:off x="838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1AE353B-240B-A03C-48D4-33CEA5EC30C0}"/>
              </a:ext>
            </a:extLst>
          </p:cNvPr>
          <p:cNvSpPr>
            <a:spLocks noGrp="1"/>
          </p:cNvSpPr>
          <p:nvPr>
            <p:ph sz="half" idx="2"/>
          </p:nvPr>
        </p:nvSpPr>
        <p:spPr>
          <a:xfrm>
            <a:off x="6172201"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1CD047-A95B-9D4D-8B56-AF60FC29D437}"/>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8E404525-0ACD-ECFA-FF69-CF186C5056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1FD6DA-9597-FCF4-E530-9D9E9299D87C}"/>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391527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EB3AA-AA4E-1C82-0E88-6C4AA06E15DE}"/>
              </a:ext>
            </a:extLst>
          </p:cNvPr>
          <p:cNvSpPr>
            <a:spLocks noGrp="1"/>
          </p:cNvSpPr>
          <p:nvPr>
            <p:ph type="title"/>
          </p:nvPr>
        </p:nvSpPr>
        <p:spPr>
          <a:xfrm>
            <a:off x="839789"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27D056-0F26-8E84-34E6-5DAB897474C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E7CCFA2-EA78-629B-FE60-FB82D9EE9860}"/>
              </a:ext>
            </a:extLst>
          </p:cNvPr>
          <p:cNvSpPr>
            <a:spLocks noGrp="1"/>
          </p:cNvSpPr>
          <p:nvPr>
            <p:ph sz="half" idx="2"/>
          </p:nvPr>
        </p:nvSpPr>
        <p:spPr>
          <a:xfrm>
            <a:off x="839789" y="2505076"/>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6D20A6-F324-BC64-EB35-A33FE228F634}"/>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D3BF7D-09C4-8577-5668-35AA3AD8905D}"/>
              </a:ext>
            </a:extLst>
          </p:cNvPr>
          <p:cNvSpPr>
            <a:spLocks noGrp="1"/>
          </p:cNvSpPr>
          <p:nvPr>
            <p:ph sz="quarter" idx="4"/>
          </p:nvPr>
        </p:nvSpPr>
        <p:spPr>
          <a:xfrm>
            <a:off x="6172202" y="2505076"/>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15FCA71-B749-76BE-9E48-07AAC4F7B96A}"/>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8" name="フッター プレースホルダー 7">
            <a:extLst>
              <a:ext uri="{FF2B5EF4-FFF2-40B4-BE49-F238E27FC236}">
                <a16:creationId xmlns:a16="http://schemas.microsoft.com/office/drawing/2014/main" id="{1BEDCF4E-65B0-DC67-889D-27BA184718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E668B69-DD41-F61C-CC58-52E573E63795}"/>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192085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F5D4D-AFBF-9407-B0AF-91D4D821E8A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973AEC4-CDDD-A08E-E438-D1F482035DFB}"/>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4" name="フッター プレースホルダー 3">
            <a:extLst>
              <a:ext uri="{FF2B5EF4-FFF2-40B4-BE49-F238E27FC236}">
                <a16:creationId xmlns:a16="http://schemas.microsoft.com/office/drawing/2014/main" id="{27C9E583-F68B-E02D-40E6-BF6998D128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92B6A1-827B-55CE-5910-4F823CFB213F}"/>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21097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07CA52F-32D7-4781-E670-79C572DCF652}"/>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3" name="フッター プレースホルダー 2">
            <a:extLst>
              <a:ext uri="{FF2B5EF4-FFF2-40B4-BE49-F238E27FC236}">
                <a16:creationId xmlns:a16="http://schemas.microsoft.com/office/drawing/2014/main" id="{6B287317-E5E3-FAB6-B0D4-EC6D07F60E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3C44B3-317A-4598-60E4-B573F9C24EAB}"/>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96264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37B03-8AEE-309F-0BA0-6F5EBB98B10E}"/>
              </a:ext>
            </a:extLst>
          </p:cNvPr>
          <p:cNvSpPr>
            <a:spLocks noGrp="1"/>
          </p:cNvSpPr>
          <p:nvPr>
            <p:ph type="title"/>
          </p:nvPr>
        </p:nvSpPr>
        <p:spPr>
          <a:xfrm>
            <a:off x="839790" y="457200"/>
            <a:ext cx="3932236"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77295C-1E5E-3E3B-BAFD-EE7C762585D3}"/>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B3BBD0C-73AD-95F6-E0B1-4B32A38659F4}"/>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B446DB6-3ACA-B11E-68A0-1ED318187E83}"/>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37A23DF7-810B-D7E9-4FE0-DB474F0B31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245AED-B59E-3605-8F08-AE1F58304E6E}"/>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108825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0868D-EC25-73CA-02B5-CF554194CE42}"/>
              </a:ext>
            </a:extLst>
          </p:cNvPr>
          <p:cNvSpPr>
            <a:spLocks noGrp="1"/>
          </p:cNvSpPr>
          <p:nvPr>
            <p:ph type="title"/>
          </p:nvPr>
        </p:nvSpPr>
        <p:spPr>
          <a:xfrm>
            <a:off x="839790" y="457200"/>
            <a:ext cx="3932236"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DA1A58-E22C-9AC1-85BF-8B019DB66260}"/>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0B4ECC-4062-A819-2C2B-9DF32C8CB67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DA81F9-D19F-0E62-EDDC-9457385F226E}"/>
              </a:ext>
            </a:extLst>
          </p:cNvPr>
          <p:cNvSpPr>
            <a:spLocks noGrp="1"/>
          </p:cNvSpPr>
          <p:nvPr>
            <p:ph type="dt" sz="half" idx="10"/>
          </p:nvPr>
        </p:nvSpPr>
        <p:spPr/>
        <p:txBody>
          <a:bodyPr/>
          <a:lstStyle/>
          <a:p>
            <a:fld id="{C6E6163B-F5A4-4395-B7F7-0C4BD6AD8B29}" type="datetimeFigureOut">
              <a:rPr kumimoji="1" lang="ja-JP" altLang="en-US" smtClean="0"/>
              <a:t>2022/12/9</a:t>
            </a:fld>
            <a:endParaRPr kumimoji="1" lang="ja-JP" altLang="en-US"/>
          </a:p>
        </p:txBody>
      </p:sp>
      <p:sp>
        <p:nvSpPr>
          <p:cNvPr id="6" name="フッター プレースホルダー 5">
            <a:extLst>
              <a:ext uri="{FF2B5EF4-FFF2-40B4-BE49-F238E27FC236}">
                <a16:creationId xmlns:a16="http://schemas.microsoft.com/office/drawing/2014/main" id="{0CF3B53E-8D8F-9189-A33E-886F2D78D9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290208-2A1C-13D1-FF5F-60489CF27F9D}"/>
              </a:ext>
            </a:extLst>
          </p:cNvPr>
          <p:cNvSpPr>
            <a:spLocks noGrp="1"/>
          </p:cNvSpPr>
          <p:nvPr>
            <p:ph type="sldNum" sz="quarter" idx="12"/>
          </p:nvPr>
        </p:nvSpPr>
        <p:spPr/>
        <p:txBody>
          <a:body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269658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BA2FC3A-E493-952D-DDCA-E9DBD8DDE3D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C681DE-E06D-B2D4-0F9A-C457938E4F1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D50FBB-859D-05C6-F289-637ED03BD1C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6163B-F5A4-4395-B7F7-0C4BD6AD8B29}" type="datetimeFigureOut">
              <a:rPr kumimoji="1" lang="ja-JP" altLang="en-US" smtClean="0"/>
              <a:t>2022/12/9</a:t>
            </a:fld>
            <a:endParaRPr kumimoji="1" lang="ja-JP" altLang="en-US"/>
          </a:p>
        </p:txBody>
      </p:sp>
      <p:sp>
        <p:nvSpPr>
          <p:cNvPr id="5" name="フッター プレースホルダー 4">
            <a:extLst>
              <a:ext uri="{FF2B5EF4-FFF2-40B4-BE49-F238E27FC236}">
                <a16:creationId xmlns:a16="http://schemas.microsoft.com/office/drawing/2014/main" id="{76A8FF73-DBC9-6908-099C-0B26AF69337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44668AB-287B-0DA2-89F6-5DF55BC4FCAF}"/>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E0115-7E46-4D7C-A80A-0C3FFB7C1F8C}" type="slidenum">
              <a:rPr kumimoji="1" lang="ja-JP" altLang="en-US" smtClean="0"/>
              <a:t>‹#›</a:t>
            </a:fld>
            <a:endParaRPr kumimoji="1" lang="ja-JP" altLang="en-US"/>
          </a:p>
        </p:txBody>
      </p:sp>
    </p:spTree>
    <p:extLst>
      <p:ext uri="{BB962C8B-B14F-4D97-AF65-F5344CB8AC3E}">
        <p14:creationId xmlns:p14="http://schemas.microsoft.com/office/powerpoint/2010/main" val="263941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411" rtl="0" eaLnBrk="1" latinLnBrk="0" hangingPunct="1">
        <a:defRPr kumimoji="1" sz="1801" kern="1200">
          <a:solidFill>
            <a:schemeClr val="tx1"/>
          </a:solidFill>
          <a:latin typeface="+mn-lt"/>
          <a:ea typeface="+mn-ea"/>
          <a:cs typeface="+mn-cs"/>
        </a:defRPr>
      </a:lvl1pPr>
      <a:lvl2pPr marL="457206" algn="l" defTabSz="914411" rtl="0" eaLnBrk="1" latinLnBrk="0" hangingPunct="1">
        <a:defRPr kumimoji="1" sz="1801" kern="1200">
          <a:solidFill>
            <a:schemeClr val="tx1"/>
          </a:solidFill>
          <a:latin typeface="+mn-lt"/>
          <a:ea typeface="+mn-ea"/>
          <a:cs typeface="+mn-cs"/>
        </a:defRPr>
      </a:lvl2pPr>
      <a:lvl3pPr marL="914411" algn="l" defTabSz="914411" rtl="0" eaLnBrk="1" latinLnBrk="0" hangingPunct="1">
        <a:defRPr kumimoji="1" sz="1801" kern="1200">
          <a:solidFill>
            <a:schemeClr val="tx1"/>
          </a:solidFill>
          <a:latin typeface="+mn-lt"/>
          <a:ea typeface="+mn-ea"/>
          <a:cs typeface="+mn-cs"/>
        </a:defRPr>
      </a:lvl3pPr>
      <a:lvl4pPr marL="1371617" algn="l" defTabSz="914411" rtl="0" eaLnBrk="1" latinLnBrk="0" hangingPunct="1">
        <a:defRPr kumimoji="1" sz="1801" kern="1200">
          <a:solidFill>
            <a:schemeClr val="tx1"/>
          </a:solidFill>
          <a:latin typeface="+mn-lt"/>
          <a:ea typeface="+mn-ea"/>
          <a:cs typeface="+mn-cs"/>
        </a:defRPr>
      </a:lvl4pPr>
      <a:lvl5pPr marL="1828823" algn="l" defTabSz="914411" rtl="0" eaLnBrk="1" latinLnBrk="0" hangingPunct="1">
        <a:defRPr kumimoji="1" sz="1801" kern="1200">
          <a:solidFill>
            <a:schemeClr val="tx1"/>
          </a:solidFill>
          <a:latin typeface="+mn-lt"/>
          <a:ea typeface="+mn-ea"/>
          <a:cs typeface="+mn-cs"/>
        </a:defRPr>
      </a:lvl5pPr>
      <a:lvl6pPr marL="2286029" algn="l" defTabSz="914411" rtl="0" eaLnBrk="1" latinLnBrk="0" hangingPunct="1">
        <a:defRPr kumimoji="1" sz="1801" kern="1200">
          <a:solidFill>
            <a:schemeClr val="tx1"/>
          </a:solidFill>
          <a:latin typeface="+mn-lt"/>
          <a:ea typeface="+mn-ea"/>
          <a:cs typeface="+mn-cs"/>
        </a:defRPr>
      </a:lvl6pPr>
      <a:lvl7pPr marL="2743234" algn="l" defTabSz="914411" rtl="0" eaLnBrk="1" latinLnBrk="0" hangingPunct="1">
        <a:defRPr kumimoji="1" sz="1801" kern="1200">
          <a:solidFill>
            <a:schemeClr val="tx1"/>
          </a:solidFill>
          <a:latin typeface="+mn-lt"/>
          <a:ea typeface="+mn-ea"/>
          <a:cs typeface="+mn-cs"/>
        </a:defRPr>
      </a:lvl7pPr>
      <a:lvl8pPr marL="3200440" algn="l" defTabSz="914411" rtl="0" eaLnBrk="1" latinLnBrk="0" hangingPunct="1">
        <a:defRPr kumimoji="1" sz="1801" kern="1200">
          <a:solidFill>
            <a:schemeClr val="tx1"/>
          </a:solidFill>
          <a:latin typeface="+mn-lt"/>
          <a:ea typeface="+mn-ea"/>
          <a:cs typeface="+mn-cs"/>
        </a:defRPr>
      </a:lvl8pPr>
      <a:lvl9pPr marL="3657646" algn="l" defTabSz="914411"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975424D-C51C-20D2-B802-E25D4A40C733}"/>
              </a:ext>
            </a:extLst>
          </p:cNvPr>
          <p:cNvSpPr>
            <a:spLocks noGrp="1"/>
          </p:cNvSpPr>
          <p:nvPr>
            <p:ph type="ctrTitle"/>
          </p:nvPr>
        </p:nvSpPr>
        <p:spPr/>
        <p:txBody>
          <a:bodyPr>
            <a:normAutofit/>
          </a:bodyPr>
          <a:lstStyle/>
          <a:p>
            <a:r>
              <a:rPr lang="ja-JP" altLang="en-US" sz="5400" b="1" dirty="0">
                <a:solidFill>
                  <a:srgbClr val="0070C0"/>
                </a:solidFill>
                <a:latin typeface="+mn-lt"/>
                <a:ea typeface="+mn-ea"/>
                <a:cs typeface="+mn-cs"/>
              </a:rPr>
              <a:t>経営革新計画の書き方</a:t>
            </a:r>
          </a:p>
        </p:txBody>
      </p:sp>
      <p:sp>
        <p:nvSpPr>
          <p:cNvPr id="5" name="字幕 4">
            <a:extLst>
              <a:ext uri="{FF2B5EF4-FFF2-40B4-BE49-F238E27FC236}">
                <a16:creationId xmlns:a16="http://schemas.microsoft.com/office/drawing/2014/main" id="{02FB0FCF-9C05-FA41-E1E3-FF812657D1BF}"/>
              </a:ext>
            </a:extLst>
          </p:cNvPr>
          <p:cNvSpPr>
            <a:spLocks noGrp="1"/>
          </p:cNvSpPr>
          <p:nvPr>
            <p:ph type="subTitle" idx="1"/>
          </p:nvPr>
        </p:nvSpPr>
        <p:spPr/>
        <p:txBody>
          <a:bodyPr>
            <a:normAutofit/>
          </a:bodyPr>
          <a:lstStyle/>
          <a:p>
            <a:endParaRPr lang="en-US" altLang="ja-JP" sz="1800" dirty="0"/>
          </a:p>
          <a:p>
            <a:r>
              <a:rPr lang="en-US" altLang="ja-JP" sz="1800" dirty="0"/>
              <a:t>※</a:t>
            </a:r>
            <a:r>
              <a:rPr lang="ja-JP" altLang="en-US" sz="1800" dirty="0"/>
              <a:t>福岡県の様式を参考に作成しています。</a:t>
            </a:r>
            <a:endParaRPr lang="en-US" altLang="ja-JP" sz="1800" dirty="0"/>
          </a:p>
          <a:p>
            <a:r>
              <a:rPr lang="ja-JP" altLang="en-US" sz="1800" dirty="0"/>
              <a:t>各都道府県によって記載項目は微妙に異なりますので、ご注意ください。</a:t>
            </a:r>
          </a:p>
        </p:txBody>
      </p:sp>
    </p:spTree>
    <p:extLst>
      <p:ext uri="{BB962C8B-B14F-4D97-AF65-F5344CB8AC3E}">
        <p14:creationId xmlns:p14="http://schemas.microsoft.com/office/powerpoint/2010/main" val="201802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F6B49895-F4FD-EDCA-5AC9-C78196B0D0A5}"/>
              </a:ext>
            </a:extLst>
          </p:cNvPr>
          <p:cNvSpPr/>
          <p:nvPr/>
        </p:nvSpPr>
        <p:spPr>
          <a:xfrm>
            <a:off x="5502730" y="67991"/>
            <a:ext cx="6490607" cy="6788960"/>
          </a:xfrm>
          <a:prstGeom prst="roundRect">
            <a:avLst>
              <a:gd name="adj" fmla="val 5827"/>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065BEC6-8F3B-B588-861A-12C25F2D6C89}"/>
              </a:ext>
            </a:extLst>
          </p:cNvPr>
          <p:cNvPicPr>
            <a:picLocks noChangeAspect="1"/>
          </p:cNvPicPr>
          <p:nvPr/>
        </p:nvPicPr>
        <p:blipFill>
          <a:blip r:embed="rId2"/>
          <a:stretch>
            <a:fillRect/>
          </a:stretch>
        </p:blipFill>
        <p:spPr>
          <a:xfrm>
            <a:off x="32658" y="-25081"/>
            <a:ext cx="5257800" cy="6788961"/>
          </a:xfrm>
          <a:prstGeom prst="rect">
            <a:avLst/>
          </a:prstGeom>
        </p:spPr>
      </p:pic>
      <p:sp>
        <p:nvSpPr>
          <p:cNvPr id="6" name="テキスト ボックス 5">
            <a:extLst>
              <a:ext uri="{FF2B5EF4-FFF2-40B4-BE49-F238E27FC236}">
                <a16:creationId xmlns:a16="http://schemas.microsoft.com/office/drawing/2014/main" id="{B8CD1A94-FC65-C1B1-AC16-FD0D509B8DA8}"/>
              </a:ext>
            </a:extLst>
          </p:cNvPr>
          <p:cNvSpPr txBox="1"/>
          <p:nvPr/>
        </p:nvSpPr>
        <p:spPr>
          <a:xfrm>
            <a:off x="5502730" y="155123"/>
            <a:ext cx="6490607" cy="6524863"/>
          </a:xfrm>
          <a:prstGeom prst="rect">
            <a:avLst/>
          </a:prstGeom>
          <a:noFill/>
        </p:spPr>
        <p:txBody>
          <a:bodyPr wrap="square" rtlCol="0">
            <a:spAutoFit/>
          </a:bodyPr>
          <a:lstStyle/>
          <a:p>
            <a:r>
              <a:rPr lang="ja-JP" altLang="en-US" sz="2000" b="1" dirty="0">
                <a:solidFill>
                  <a:srgbClr val="0070C0"/>
                </a:solidFill>
              </a:rPr>
              <a:t>別表１ 経営革新計画 の書き方</a:t>
            </a:r>
            <a:endParaRPr lang="en-US" altLang="ja-JP" sz="2000" b="1" dirty="0">
              <a:solidFill>
                <a:srgbClr val="0070C0"/>
              </a:solidFill>
            </a:endParaRPr>
          </a:p>
          <a:p>
            <a:r>
              <a:rPr lang="ja-JP" altLang="en-US" sz="1100" dirty="0"/>
              <a:t>① 該当するものに○印をつけてください。</a:t>
            </a:r>
            <a:endParaRPr lang="en-US" altLang="ja-JP" sz="1100" dirty="0"/>
          </a:p>
          <a:p>
            <a:r>
              <a:rPr lang="ja-JP" altLang="en-US" sz="1100" dirty="0"/>
              <a:t>② 経営革新計画のテーマ ・新たな取組みの概要について４０字程度で記載します。</a:t>
            </a:r>
            <a:endParaRPr lang="en-US" altLang="ja-JP" sz="1100" dirty="0"/>
          </a:p>
          <a:p>
            <a:r>
              <a:rPr lang="ja-JP" altLang="en-US" sz="1100" dirty="0"/>
              <a:t>③新規性のレベル ・経営革新の内容について、「全国・県内・市町村」における同業他社の状況（採用例なし ・一部採用・ある程度採用）から選択します。</a:t>
            </a:r>
            <a:endParaRPr lang="en-US" altLang="ja-JP" sz="1100" dirty="0"/>
          </a:p>
          <a:p>
            <a:r>
              <a:rPr lang="ja-JP" altLang="en-US" sz="1100" dirty="0"/>
              <a:t>④ 計画期間 ・事業期間を記入します。</a:t>
            </a:r>
            <a:endParaRPr lang="en-US" altLang="ja-JP" sz="1100" dirty="0"/>
          </a:p>
          <a:p>
            <a:endParaRPr lang="en-US" altLang="ja-JP" sz="1100" dirty="0"/>
          </a:p>
          <a:p>
            <a:r>
              <a:rPr lang="ja-JP" altLang="en-US" sz="1400" b="1" u="sng" dirty="0">
                <a:solidFill>
                  <a:srgbClr val="FF0000"/>
                </a:solidFill>
                <a:highlight>
                  <a:srgbClr val="FFFF00"/>
                </a:highlight>
              </a:rPr>
              <a:t>⑤ 経営革新の実施に係る内容</a:t>
            </a:r>
            <a:endParaRPr lang="en-US" altLang="ja-JP" sz="1400" b="1" u="sng" dirty="0">
              <a:solidFill>
                <a:srgbClr val="FF0000"/>
              </a:solidFill>
              <a:highlight>
                <a:srgbClr val="FFFF00"/>
              </a:highlight>
            </a:endParaRPr>
          </a:p>
          <a:p>
            <a:endParaRPr lang="en-US" altLang="ja-JP" sz="1400" b="1" u="sng"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游ゴシック" panose="020F0502020204030204"/>
                <a:ea typeface="游ゴシック" panose="020B0400000000000000" pitchFamily="50" charset="-128"/>
              </a:rPr>
              <a:t>&lt;</a:t>
            </a:r>
            <a:r>
              <a:rPr kumimoji="1" lang="ja-JP" altLang="en-US" sz="12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記載のポイント</a:t>
            </a:r>
            <a:r>
              <a:rPr kumimoji="1" lang="en-US" altLang="ja-JP" sz="12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&gt;</a:t>
            </a:r>
            <a:endParaRPr lang="en-US" altLang="ja-JP" sz="1400" b="1" u="sng" dirty="0"/>
          </a:p>
          <a:p>
            <a:r>
              <a:rPr lang="ja-JP" altLang="en-US" sz="1200" b="1" dirty="0"/>
              <a:t>・起業からこれまでの沿革、同業他社と比較したときの強み、お客様からの評価等自社の特徴について具体的に記入します。 </a:t>
            </a:r>
            <a:endParaRPr lang="en-US" altLang="ja-JP" sz="1200" b="1" dirty="0"/>
          </a:p>
          <a:p>
            <a:r>
              <a:rPr lang="ja-JP" altLang="en-US" sz="1200" b="1" dirty="0"/>
              <a:t>・自社の現状を分析して、どのような課題が生じているのか等について具体的に記入します。</a:t>
            </a:r>
            <a:endParaRPr lang="en-US" altLang="ja-JP" sz="1200" b="1" dirty="0"/>
          </a:p>
          <a:p>
            <a:endParaRPr lang="en-US" altLang="ja-JP" sz="1200" b="1" dirty="0">
              <a:highlight>
                <a:srgbClr val="FFFF00"/>
              </a:highlight>
            </a:endParaRPr>
          </a:p>
          <a:p>
            <a:r>
              <a:rPr lang="ja-JP" altLang="en-US" sz="1400" b="1" u="sng" dirty="0">
                <a:solidFill>
                  <a:srgbClr val="FF0000"/>
                </a:solidFill>
                <a:highlight>
                  <a:srgbClr val="FFFF00"/>
                </a:highlight>
              </a:rPr>
              <a:t>⑥ 経営革新の実施に係る内容</a:t>
            </a:r>
            <a:endParaRPr lang="en-US" altLang="ja-JP" sz="1400" b="1" u="sng" dirty="0">
              <a:solidFill>
                <a:srgbClr val="FF0000"/>
              </a:solidFill>
              <a:highlight>
                <a:srgbClr val="FFFF00"/>
              </a:highlight>
            </a:endParaRPr>
          </a:p>
          <a:p>
            <a:endParaRPr lang="en-US" altLang="ja-JP"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latin typeface="游ゴシック" panose="020F0502020204030204"/>
                <a:ea typeface="游ゴシック" panose="020B0400000000000000" pitchFamily="50" charset="-128"/>
              </a:rPr>
              <a:t>&lt;</a:t>
            </a:r>
            <a:r>
              <a:rPr kumimoji="1" lang="ja-JP" altLang="en-US" sz="12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記載のポイント</a:t>
            </a:r>
            <a:r>
              <a:rPr kumimoji="1" lang="en-US" altLang="ja-JP" sz="12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&gt;</a:t>
            </a:r>
            <a:endParaRPr lang="en-US" altLang="ja-JP" sz="1400" b="1" u="sng" dirty="0"/>
          </a:p>
          <a:p>
            <a:r>
              <a:rPr lang="ja-JP" altLang="en-US" sz="1200" b="1" dirty="0"/>
              <a:t> ・これまでの事業と新たな取組みがどう異なるのか、</a:t>
            </a:r>
            <a:endParaRPr lang="en-US" altLang="ja-JP" sz="1200" b="1" dirty="0"/>
          </a:p>
          <a:p>
            <a:r>
              <a:rPr lang="ja-JP" altLang="en-US" sz="1200" b="1" dirty="0"/>
              <a:t>　新たな取組みの内容について、何をどのように実施していくのか、</a:t>
            </a:r>
            <a:endParaRPr lang="en-US" altLang="ja-JP" sz="1200" b="1" dirty="0"/>
          </a:p>
          <a:p>
            <a:r>
              <a:rPr lang="ja-JP" altLang="en-US" sz="1200" b="1" dirty="0"/>
              <a:t>　既存事業との相違点 や経営戦略における位置づけ等について具体的に記入します。</a:t>
            </a:r>
            <a:endParaRPr lang="en-US" altLang="ja-JP" sz="1200" b="1" dirty="0"/>
          </a:p>
          <a:p>
            <a:r>
              <a:rPr lang="ja-JP" altLang="en-US" sz="1200" b="1" dirty="0">
                <a:solidFill>
                  <a:srgbClr val="FF0000"/>
                </a:solidFill>
                <a:highlight>
                  <a:srgbClr val="FFFF00"/>
                </a:highlight>
              </a:rPr>
              <a:t> </a:t>
            </a:r>
            <a:endParaRPr lang="en-US" altLang="ja-JP" sz="1200" b="1" dirty="0">
              <a:solidFill>
                <a:srgbClr val="FF0000"/>
              </a:solidFill>
              <a:highlight>
                <a:srgbClr val="FFFF00"/>
              </a:highlight>
            </a:endParaRPr>
          </a:p>
          <a:p>
            <a:r>
              <a:rPr lang="ja-JP" altLang="en-US" sz="1200" b="1" dirty="0"/>
              <a:t>・新たな取組に関する同業他社の状況や同業他社との比較等について、具体的に記入します。</a:t>
            </a:r>
            <a:endParaRPr lang="en-US" altLang="ja-JP" sz="1200" b="1" dirty="0"/>
          </a:p>
          <a:p>
            <a:endParaRPr lang="en-US" altLang="ja-JP" sz="1200" b="1" dirty="0">
              <a:solidFill>
                <a:srgbClr val="FF0000"/>
              </a:solidFill>
              <a:highlight>
                <a:srgbClr val="FFFF00"/>
              </a:highlight>
            </a:endParaRPr>
          </a:p>
          <a:p>
            <a:r>
              <a:rPr lang="ja-JP" altLang="en-US" sz="1400" b="1" u="sng" dirty="0">
                <a:solidFill>
                  <a:srgbClr val="FF0000"/>
                </a:solidFill>
                <a:highlight>
                  <a:srgbClr val="FFFF00"/>
                </a:highlight>
              </a:rPr>
              <a:t>⑦目標伸び率</a:t>
            </a:r>
          </a:p>
          <a:p>
            <a:r>
              <a:rPr lang="ja-JP" altLang="en-US" sz="1200" b="1" dirty="0">
                <a:solidFill>
                  <a:srgbClr val="FF0000"/>
                </a:solidFill>
              </a:rPr>
              <a:t> </a:t>
            </a:r>
            <a:r>
              <a:rPr lang="ja-JP" altLang="en-US" sz="1200" b="1" dirty="0"/>
              <a:t>経営革新計画は、次の２つの指標が直近決算期の翌月から事業期間の終了までの間に目標伸び率を上回る必要があります。</a:t>
            </a:r>
            <a:endParaRPr lang="en-US" altLang="ja-JP" sz="1200" b="1" dirty="0"/>
          </a:p>
          <a:p>
            <a:endParaRPr lang="en-US" altLang="ja-JP" sz="1400" b="1" u="sng" dirty="0">
              <a:solidFill>
                <a:srgbClr val="FF0000"/>
              </a:solidFill>
              <a:highlight>
                <a:srgbClr val="FFFF00"/>
              </a:highlight>
            </a:endParaRPr>
          </a:p>
          <a:p>
            <a:endParaRPr lang="en-US" altLang="ja-JP" sz="1400" b="1" u="sng" dirty="0">
              <a:solidFill>
                <a:srgbClr val="FF0000"/>
              </a:solidFill>
              <a:highlight>
                <a:srgbClr val="FFFF00"/>
              </a:highlight>
            </a:endParaRPr>
          </a:p>
          <a:p>
            <a:endParaRPr lang="en-US" altLang="ja-JP" sz="1400" b="1" u="sng" dirty="0">
              <a:solidFill>
                <a:srgbClr val="FF0000"/>
              </a:solidFill>
              <a:highlight>
                <a:srgbClr val="FFFF00"/>
              </a:highlight>
            </a:endParaRPr>
          </a:p>
          <a:p>
            <a:endParaRPr lang="en-US" altLang="ja-JP" sz="1400" b="1" u="sng" dirty="0">
              <a:solidFill>
                <a:srgbClr val="FF0000"/>
              </a:solidFill>
              <a:highlight>
                <a:srgbClr val="FFFF00"/>
              </a:highlight>
            </a:endParaRPr>
          </a:p>
          <a:p>
            <a:endParaRPr lang="en-US" altLang="ja-JP" sz="1400" b="1" u="sng" dirty="0">
              <a:solidFill>
                <a:srgbClr val="FF0000"/>
              </a:solidFill>
              <a:highlight>
                <a:srgbClr val="FFFF00"/>
              </a:highlight>
            </a:endParaRPr>
          </a:p>
          <a:p>
            <a:endParaRPr lang="ja-JP" altLang="en-US" sz="1400" b="1" u="sng" dirty="0">
              <a:solidFill>
                <a:srgbClr val="FF0000"/>
              </a:solidFill>
              <a:highlight>
                <a:srgbClr val="FFFF00"/>
              </a:highlight>
            </a:endParaRPr>
          </a:p>
        </p:txBody>
      </p:sp>
      <p:sp>
        <p:nvSpPr>
          <p:cNvPr id="9" name="楕円 8">
            <a:extLst>
              <a:ext uri="{FF2B5EF4-FFF2-40B4-BE49-F238E27FC236}">
                <a16:creationId xmlns:a16="http://schemas.microsoft.com/office/drawing/2014/main" id="{FF32FAA4-FA38-A0D7-B1BE-6D86C00D0387}"/>
              </a:ext>
            </a:extLst>
          </p:cNvPr>
          <p:cNvSpPr/>
          <p:nvPr/>
        </p:nvSpPr>
        <p:spPr>
          <a:xfrm>
            <a:off x="2351315" y="1236578"/>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１</a:t>
            </a:r>
          </a:p>
        </p:txBody>
      </p:sp>
      <p:sp>
        <p:nvSpPr>
          <p:cNvPr id="10" name="楕円 9">
            <a:extLst>
              <a:ext uri="{FF2B5EF4-FFF2-40B4-BE49-F238E27FC236}">
                <a16:creationId xmlns:a16="http://schemas.microsoft.com/office/drawing/2014/main" id="{0ED703D6-EB3B-19DD-1B39-09730D0A1077}"/>
              </a:ext>
            </a:extLst>
          </p:cNvPr>
          <p:cNvSpPr/>
          <p:nvPr/>
        </p:nvSpPr>
        <p:spPr>
          <a:xfrm>
            <a:off x="3154135" y="1184843"/>
            <a:ext cx="296635"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２</a:t>
            </a:r>
          </a:p>
        </p:txBody>
      </p:sp>
      <p:sp>
        <p:nvSpPr>
          <p:cNvPr id="11" name="楕円 10">
            <a:extLst>
              <a:ext uri="{FF2B5EF4-FFF2-40B4-BE49-F238E27FC236}">
                <a16:creationId xmlns:a16="http://schemas.microsoft.com/office/drawing/2014/main" id="{3911178E-D8FE-8990-64C5-733B6F77024A}"/>
              </a:ext>
            </a:extLst>
          </p:cNvPr>
          <p:cNvSpPr/>
          <p:nvPr/>
        </p:nvSpPr>
        <p:spPr>
          <a:xfrm>
            <a:off x="3018062" y="1845740"/>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３</a:t>
            </a:r>
            <a:endParaRPr kumimoji="1" lang="ja-JP" altLang="en-US" b="1" dirty="0">
              <a:solidFill>
                <a:srgbClr val="FF0000"/>
              </a:solidFill>
            </a:endParaRPr>
          </a:p>
        </p:txBody>
      </p:sp>
      <p:sp>
        <p:nvSpPr>
          <p:cNvPr id="12" name="楕円 11">
            <a:extLst>
              <a:ext uri="{FF2B5EF4-FFF2-40B4-BE49-F238E27FC236}">
                <a16:creationId xmlns:a16="http://schemas.microsoft.com/office/drawing/2014/main" id="{FD334F47-1B51-8630-B293-8C4A25E082EC}"/>
              </a:ext>
            </a:extLst>
          </p:cNvPr>
          <p:cNvSpPr/>
          <p:nvPr/>
        </p:nvSpPr>
        <p:spPr>
          <a:xfrm>
            <a:off x="2524962" y="3318577"/>
            <a:ext cx="725785" cy="7258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５</a:t>
            </a:r>
            <a:endParaRPr kumimoji="1" lang="ja-JP" altLang="en-US" b="1" dirty="0">
              <a:solidFill>
                <a:srgbClr val="FF0000"/>
              </a:solidFill>
            </a:endParaRPr>
          </a:p>
        </p:txBody>
      </p:sp>
      <p:sp>
        <p:nvSpPr>
          <p:cNvPr id="13" name="楕円 12">
            <a:extLst>
              <a:ext uri="{FF2B5EF4-FFF2-40B4-BE49-F238E27FC236}">
                <a16:creationId xmlns:a16="http://schemas.microsoft.com/office/drawing/2014/main" id="{A2EF46A2-DC52-EC3C-DFC1-DED38D666CE9}"/>
              </a:ext>
            </a:extLst>
          </p:cNvPr>
          <p:cNvSpPr/>
          <p:nvPr/>
        </p:nvSpPr>
        <p:spPr>
          <a:xfrm>
            <a:off x="1000123" y="2307150"/>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４</a:t>
            </a:r>
            <a:endParaRPr kumimoji="1" lang="ja-JP" altLang="en-US" b="1" dirty="0">
              <a:solidFill>
                <a:srgbClr val="FF0000"/>
              </a:solidFill>
            </a:endParaRPr>
          </a:p>
        </p:txBody>
      </p:sp>
      <p:sp>
        <p:nvSpPr>
          <p:cNvPr id="15" name="楕円 14">
            <a:extLst>
              <a:ext uri="{FF2B5EF4-FFF2-40B4-BE49-F238E27FC236}">
                <a16:creationId xmlns:a16="http://schemas.microsoft.com/office/drawing/2014/main" id="{D6A21149-D87F-0B5B-7E07-1750585A6D32}"/>
              </a:ext>
            </a:extLst>
          </p:cNvPr>
          <p:cNvSpPr/>
          <p:nvPr/>
        </p:nvSpPr>
        <p:spPr>
          <a:xfrm>
            <a:off x="2556676" y="4613437"/>
            <a:ext cx="725785" cy="7258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６</a:t>
            </a:r>
          </a:p>
        </p:txBody>
      </p:sp>
      <p:sp>
        <p:nvSpPr>
          <p:cNvPr id="16" name="楕円 15">
            <a:extLst>
              <a:ext uri="{FF2B5EF4-FFF2-40B4-BE49-F238E27FC236}">
                <a16:creationId xmlns:a16="http://schemas.microsoft.com/office/drawing/2014/main" id="{8843A85D-711D-BD61-84C4-FAA130B9718F}"/>
              </a:ext>
            </a:extLst>
          </p:cNvPr>
          <p:cNvSpPr/>
          <p:nvPr/>
        </p:nvSpPr>
        <p:spPr>
          <a:xfrm>
            <a:off x="3250747" y="5824350"/>
            <a:ext cx="734786" cy="71504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７</a:t>
            </a:r>
            <a:endParaRPr kumimoji="1" lang="ja-JP" altLang="en-US" b="1" dirty="0">
              <a:solidFill>
                <a:srgbClr val="FF0000"/>
              </a:solidFill>
            </a:endParaRPr>
          </a:p>
        </p:txBody>
      </p:sp>
      <p:pic>
        <p:nvPicPr>
          <p:cNvPr id="18" name="図 17">
            <a:extLst>
              <a:ext uri="{FF2B5EF4-FFF2-40B4-BE49-F238E27FC236}">
                <a16:creationId xmlns:a16="http://schemas.microsoft.com/office/drawing/2014/main" id="{30D3F697-1F4A-1E5B-876D-B9F6D4A56BA7}"/>
              </a:ext>
            </a:extLst>
          </p:cNvPr>
          <p:cNvPicPr>
            <a:picLocks noChangeAspect="1"/>
          </p:cNvPicPr>
          <p:nvPr/>
        </p:nvPicPr>
        <p:blipFill>
          <a:blip r:embed="rId3"/>
          <a:stretch>
            <a:fillRect/>
          </a:stretch>
        </p:blipFill>
        <p:spPr>
          <a:xfrm>
            <a:off x="5806479" y="5158409"/>
            <a:ext cx="4776107" cy="1605471"/>
          </a:xfrm>
          <a:prstGeom prst="rect">
            <a:avLst/>
          </a:prstGeom>
        </p:spPr>
      </p:pic>
      <p:sp>
        <p:nvSpPr>
          <p:cNvPr id="22" name="スクロール: 横 21">
            <a:extLst>
              <a:ext uri="{FF2B5EF4-FFF2-40B4-BE49-F238E27FC236}">
                <a16:creationId xmlns:a16="http://schemas.microsoft.com/office/drawing/2014/main" id="{87947039-4A88-CC5D-C400-04505F26B480}"/>
              </a:ext>
            </a:extLst>
          </p:cNvPr>
          <p:cNvSpPr/>
          <p:nvPr/>
        </p:nvSpPr>
        <p:spPr>
          <a:xfrm>
            <a:off x="2351315" y="-36119"/>
            <a:ext cx="3012621" cy="731904"/>
          </a:xfrm>
          <a:prstGeom prst="horizontalScroll">
            <a:avLst/>
          </a:prstGeom>
          <a:solidFill>
            <a:srgbClr val="FFC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承認された</a:t>
            </a:r>
            <a:endParaRPr kumimoji="1" lang="en-US" altLang="ja-JP" sz="1200" b="1" dirty="0"/>
          </a:p>
          <a:p>
            <a:pPr algn="ctr"/>
            <a:r>
              <a:rPr kumimoji="1" lang="ja-JP" altLang="en-US" sz="1200" b="1" dirty="0"/>
              <a:t>経営革新計画の記載事例</a:t>
            </a:r>
          </a:p>
        </p:txBody>
      </p:sp>
      <p:cxnSp>
        <p:nvCxnSpPr>
          <p:cNvPr id="24" name="直線矢印コネクタ 23">
            <a:extLst>
              <a:ext uri="{FF2B5EF4-FFF2-40B4-BE49-F238E27FC236}">
                <a16:creationId xmlns:a16="http://schemas.microsoft.com/office/drawing/2014/main" id="{371EBD97-44B3-A609-9431-B94FBBFA3F04}"/>
              </a:ext>
            </a:extLst>
          </p:cNvPr>
          <p:cNvCxnSpPr>
            <a:cxnSpLocks/>
          </p:cNvCxnSpPr>
          <p:nvPr/>
        </p:nvCxnSpPr>
        <p:spPr>
          <a:xfrm flipH="1">
            <a:off x="3018062" y="1647986"/>
            <a:ext cx="2510521" cy="203351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3D063AB-4AD8-972D-7461-6BB07AEB5EBB}"/>
              </a:ext>
            </a:extLst>
          </p:cNvPr>
          <p:cNvCxnSpPr>
            <a:cxnSpLocks/>
          </p:cNvCxnSpPr>
          <p:nvPr/>
        </p:nvCxnSpPr>
        <p:spPr>
          <a:xfrm flipH="1">
            <a:off x="3031199" y="2920683"/>
            <a:ext cx="2510521" cy="203351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B75A618-6FFB-DE3D-950B-2E94F2CBCB71}"/>
              </a:ext>
            </a:extLst>
          </p:cNvPr>
          <p:cNvCxnSpPr>
            <a:cxnSpLocks/>
          </p:cNvCxnSpPr>
          <p:nvPr/>
        </p:nvCxnSpPr>
        <p:spPr>
          <a:xfrm flipH="1">
            <a:off x="3716531" y="4692042"/>
            <a:ext cx="1877676" cy="146308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DB5778-E603-6E13-FCA2-45FB6E83444E}"/>
              </a:ext>
            </a:extLst>
          </p:cNvPr>
          <p:cNvPicPr>
            <a:picLocks noChangeAspect="1"/>
          </p:cNvPicPr>
          <p:nvPr/>
        </p:nvPicPr>
        <p:blipFill rotWithShape="1">
          <a:blip r:embed="rId2"/>
          <a:srcRect r="28274"/>
          <a:stretch/>
        </p:blipFill>
        <p:spPr>
          <a:xfrm>
            <a:off x="198662" y="344525"/>
            <a:ext cx="4359521" cy="4739941"/>
          </a:xfrm>
          <a:prstGeom prst="rect">
            <a:avLst/>
          </a:prstGeom>
        </p:spPr>
      </p:pic>
      <p:sp>
        <p:nvSpPr>
          <p:cNvPr id="5" name="四角形: 角を丸くする 4">
            <a:extLst>
              <a:ext uri="{FF2B5EF4-FFF2-40B4-BE49-F238E27FC236}">
                <a16:creationId xmlns:a16="http://schemas.microsoft.com/office/drawing/2014/main" id="{35F76064-F622-3300-F709-F442B92C7BC0}"/>
              </a:ext>
            </a:extLst>
          </p:cNvPr>
          <p:cNvSpPr/>
          <p:nvPr/>
        </p:nvSpPr>
        <p:spPr>
          <a:xfrm>
            <a:off x="5745445" y="344526"/>
            <a:ext cx="6277651" cy="6277338"/>
          </a:xfrm>
          <a:prstGeom prst="roundRect">
            <a:avLst>
              <a:gd name="adj" fmla="val 5827"/>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0070C0"/>
                </a:solidFill>
              </a:rPr>
              <a:t>別表２ 実施計画と実績 の書き方</a:t>
            </a:r>
            <a:endParaRPr lang="en-US" altLang="ja-JP" sz="2000" b="1" dirty="0">
              <a:solidFill>
                <a:srgbClr val="0070C0"/>
              </a:solidFill>
            </a:endParaRPr>
          </a:p>
          <a:p>
            <a:endParaRPr lang="en-US" altLang="ja-JP" sz="1200" b="1" dirty="0">
              <a:solidFill>
                <a:schemeClr val="tx1"/>
              </a:solidFill>
            </a:endParaRPr>
          </a:p>
          <a:p>
            <a:endParaRPr lang="en-US" altLang="ja-JP" sz="1400" b="1" dirty="0">
              <a:solidFill>
                <a:schemeClr val="tx1"/>
              </a:solidFill>
            </a:endParaRPr>
          </a:p>
          <a:p>
            <a:r>
              <a:rPr lang="ja-JP" altLang="en-US" sz="1400" b="1" dirty="0">
                <a:solidFill>
                  <a:schemeClr val="tx1"/>
                </a:solidFill>
              </a:rPr>
              <a:t>① 番号、実施項目</a:t>
            </a:r>
          </a:p>
          <a:p>
            <a:r>
              <a:rPr lang="ja-JP" altLang="en-US" sz="1400" b="1" dirty="0">
                <a:solidFill>
                  <a:schemeClr val="tx1"/>
                </a:solidFill>
              </a:rPr>
              <a:t> </a:t>
            </a:r>
            <a:r>
              <a:rPr lang="ja-JP" altLang="en-US" sz="1400" dirty="0">
                <a:solidFill>
                  <a:schemeClr val="tx1"/>
                </a:solidFill>
              </a:rPr>
              <a:t>・「１．新商品開発、２．生産体制の確立、３．販路開拓」というように新たな取組みの大かな流れを記入してください</a:t>
            </a:r>
            <a:r>
              <a:rPr lang="ja-JP" altLang="en-US" sz="1400" b="1" dirty="0">
                <a:solidFill>
                  <a:schemeClr val="tx1"/>
                </a:solidFill>
              </a:rPr>
              <a:t>。</a:t>
            </a:r>
            <a:endParaRPr lang="en-US" altLang="ja-JP" sz="1400" b="1" dirty="0">
              <a:solidFill>
                <a:schemeClr val="tx1"/>
              </a:solidFill>
            </a:endParaRPr>
          </a:p>
          <a:p>
            <a:endParaRPr lang="ja-JP" altLang="en-US" sz="1400" b="1" dirty="0">
              <a:solidFill>
                <a:schemeClr val="tx1"/>
              </a:solidFill>
            </a:endParaRPr>
          </a:p>
          <a:p>
            <a:r>
              <a:rPr lang="ja-JP" altLang="en-US" sz="1400" b="1" dirty="0">
                <a:solidFill>
                  <a:schemeClr val="tx1"/>
                </a:solidFill>
              </a:rPr>
              <a:t>②</a:t>
            </a:r>
            <a:r>
              <a:rPr lang="ja-JP" altLang="en-US" sz="1400" dirty="0">
                <a:solidFill>
                  <a:schemeClr val="tx1"/>
                </a:solidFill>
              </a:rPr>
              <a:t>次に</a:t>
            </a:r>
            <a:r>
              <a:rPr lang="ja-JP" altLang="en-US" sz="1400" b="1" dirty="0">
                <a:solidFill>
                  <a:schemeClr val="tx1"/>
                </a:solidFill>
              </a:rPr>
              <a:t>「１－１新商品の企画検討、１－２新商品のデザイン決定」</a:t>
            </a:r>
            <a:r>
              <a:rPr lang="ja-JP" altLang="en-US" sz="1400" dirty="0">
                <a:solidFill>
                  <a:schemeClr val="tx1"/>
                </a:solidFill>
              </a:rPr>
              <a:t>というように</a:t>
            </a:r>
            <a:r>
              <a:rPr lang="ja-JP" altLang="en-US" sz="1400" b="1" dirty="0">
                <a:solidFill>
                  <a:schemeClr val="tx1"/>
                </a:solidFill>
              </a:rPr>
              <a:t>各項目を細分化</a:t>
            </a:r>
            <a:r>
              <a:rPr lang="ja-JP" altLang="en-US" sz="1400" dirty="0">
                <a:solidFill>
                  <a:schemeClr val="tx1"/>
                </a:solidFill>
              </a:rPr>
              <a:t>した取組みについて具体的に記入します。</a:t>
            </a:r>
            <a:endParaRPr lang="en-US" altLang="ja-JP" sz="1400" dirty="0">
              <a:solidFill>
                <a:schemeClr val="tx1"/>
              </a:solidFill>
            </a:endParaRPr>
          </a:p>
          <a:p>
            <a:endParaRPr lang="ja-JP" altLang="en-US" sz="1400" b="1" dirty="0">
              <a:solidFill>
                <a:schemeClr val="tx1"/>
              </a:solidFill>
            </a:endParaRPr>
          </a:p>
          <a:p>
            <a:endParaRPr lang="en-US" altLang="ja-JP" sz="1400" b="1" dirty="0">
              <a:solidFill>
                <a:schemeClr val="tx1"/>
              </a:solidFill>
            </a:endParaRPr>
          </a:p>
          <a:p>
            <a:r>
              <a:rPr lang="ja-JP" altLang="en-US" sz="1400" b="1" dirty="0">
                <a:solidFill>
                  <a:schemeClr val="tx1"/>
                </a:solidFill>
              </a:rPr>
              <a:t>③評価基準</a:t>
            </a:r>
          </a:p>
          <a:p>
            <a:r>
              <a:rPr lang="ja-JP" altLang="en-US" sz="1400" b="1" dirty="0">
                <a:solidFill>
                  <a:schemeClr val="tx1"/>
                </a:solidFill>
              </a:rPr>
              <a:t> </a:t>
            </a:r>
            <a:r>
              <a:rPr lang="ja-JP" altLang="en-US" sz="1400" dirty="0">
                <a:solidFill>
                  <a:schemeClr val="tx1"/>
                </a:solidFill>
              </a:rPr>
              <a:t>・設備であれば「導入費用（コスト）」、動画配信であれば「視聴者数」というように、できる限り定量化した基準を設定してください。（定性的な基準でも構いません）</a:t>
            </a:r>
            <a:endParaRPr lang="en-US" altLang="ja-JP" sz="1400" dirty="0">
              <a:solidFill>
                <a:schemeClr val="tx1"/>
              </a:solidFill>
            </a:endParaRPr>
          </a:p>
          <a:p>
            <a:endParaRPr lang="ja-JP" altLang="en-US" sz="1400" dirty="0">
              <a:solidFill>
                <a:schemeClr val="tx1"/>
              </a:solidFill>
            </a:endParaRPr>
          </a:p>
          <a:p>
            <a:endParaRPr lang="en-US" altLang="ja-JP" sz="1400" b="1" dirty="0">
              <a:solidFill>
                <a:schemeClr val="tx1"/>
              </a:solidFill>
            </a:endParaRPr>
          </a:p>
          <a:p>
            <a:r>
              <a:rPr lang="ja-JP" altLang="en-US" sz="1400" b="1" dirty="0">
                <a:solidFill>
                  <a:schemeClr val="tx1"/>
                </a:solidFill>
              </a:rPr>
              <a:t>④評価頻度</a:t>
            </a:r>
          </a:p>
          <a:p>
            <a:r>
              <a:rPr lang="ja-JP" altLang="en-US" sz="1400" dirty="0">
                <a:solidFill>
                  <a:schemeClr val="tx1"/>
                </a:solidFill>
              </a:rPr>
              <a:t> ・定期的に見直しを行うものであれば「毎週」、「毎月」、「毎年」というように設定し、その時限りの評価を行うものであれば「導入時」、「作成時」というように設定してください。</a:t>
            </a:r>
            <a:endParaRPr lang="en-US" altLang="ja-JP" sz="1400" dirty="0">
              <a:solidFill>
                <a:schemeClr val="tx1"/>
              </a:solidFill>
            </a:endParaRPr>
          </a:p>
          <a:p>
            <a:endParaRPr lang="ja-JP" altLang="en-US" sz="1400" b="1" dirty="0">
              <a:solidFill>
                <a:schemeClr val="tx1"/>
              </a:solidFill>
            </a:endParaRPr>
          </a:p>
          <a:p>
            <a:r>
              <a:rPr lang="ja-JP" altLang="en-US" sz="1400" b="1" dirty="0">
                <a:solidFill>
                  <a:schemeClr val="tx1"/>
                </a:solidFill>
              </a:rPr>
              <a:t>⑤実施時期</a:t>
            </a:r>
          </a:p>
          <a:p>
            <a:r>
              <a:rPr lang="ja-JP" altLang="en-US" sz="1400" b="1" dirty="0">
                <a:solidFill>
                  <a:schemeClr val="tx1"/>
                </a:solidFill>
              </a:rPr>
              <a:t> </a:t>
            </a:r>
            <a:r>
              <a:rPr lang="ja-JP" altLang="en-US" sz="1400" dirty="0">
                <a:solidFill>
                  <a:schemeClr val="tx1"/>
                </a:solidFill>
              </a:rPr>
              <a:t>・各実施項目を開始する時期を四半期単位で記入します。</a:t>
            </a:r>
            <a:endParaRPr lang="en-US" altLang="ja-JP" sz="1400" dirty="0">
              <a:solidFill>
                <a:schemeClr val="tx1"/>
              </a:solidFill>
            </a:endParaRPr>
          </a:p>
          <a:p>
            <a:endParaRPr lang="en-US" altLang="ja-JP" sz="1400" b="1" dirty="0">
              <a:solidFill>
                <a:schemeClr val="tx1"/>
              </a:solidFill>
            </a:endParaRPr>
          </a:p>
          <a:p>
            <a:r>
              <a:rPr lang="ja-JP" altLang="en-US" sz="1400" dirty="0">
                <a:solidFill>
                  <a:schemeClr val="tx1"/>
                </a:solidFill>
              </a:rPr>
              <a:t>例えば、</a:t>
            </a:r>
          </a:p>
          <a:p>
            <a:r>
              <a:rPr lang="ja-JP" altLang="en-US" sz="1400" dirty="0">
                <a:solidFill>
                  <a:schemeClr val="tx1"/>
                </a:solidFill>
              </a:rPr>
              <a:t>１年目の第１四 半期から取組みを開始する場合は「１－１～」と記入します。</a:t>
            </a:r>
          </a:p>
        </p:txBody>
      </p:sp>
      <p:sp>
        <p:nvSpPr>
          <p:cNvPr id="8" name="楕円 7">
            <a:extLst>
              <a:ext uri="{FF2B5EF4-FFF2-40B4-BE49-F238E27FC236}">
                <a16:creationId xmlns:a16="http://schemas.microsoft.com/office/drawing/2014/main" id="{A67DFFBD-F695-715B-897D-FB28B33E3E73}"/>
              </a:ext>
            </a:extLst>
          </p:cNvPr>
          <p:cNvSpPr/>
          <p:nvPr/>
        </p:nvSpPr>
        <p:spPr>
          <a:xfrm>
            <a:off x="198663" y="1114114"/>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１</a:t>
            </a:r>
          </a:p>
        </p:txBody>
      </p:sp>
      <p:sp>
        <p:nvSpPr>
          <p:cNvPr id="9" name="楕円 8">
            <a:extLst>
              <a:ext uri="{FF2B5EF4-FFF2-40B4-BE49-F238E27FC236}">
                <a16:creationId xmlns:a16="http://schemas.microsoft.com/office/drawing/2014/main" id="{0B4EA6EA-70BA-7753-F711-1D5C42925071}"/>
              </a:ext>
            </a:extLst>
          </p:cNvPr>
          <p:cNvSpPr/>
          <p:nvPr/>
        </p:nvSpPr>
        <p:spPr>
          <a:xfrm>
            <a:off x="2802053" y="963074"/>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３</a:t>
            </a:r>
            <a:endParaRPr kumimoji="1" lang="ja-JP" altLang="en-US" b="1" dirty="0">
              <a:solidFill>
                <a:srgbClr val="FF0000"/>
              </a:solidFill>
            </a:endParaRPr>
          </a:p>
        </p:txBody>
      </p:sp>
      <p:sp>
        <p:nvSpPr>
          <p:cNvPr id="10" name="楕円 9">
            <a:extLst>
              <a:ext uri="{FF2B5EF4-FFF2-40B4-BE49-F238E27FC236}">
                <a16:creationId xmlns:a16="http://schemas.microsoft.com/office/drawing/2014/main" id="{5D30D842-C6BF-80FB-8D4E-3A79413BDFC5}"/>
              </a:ext>
            </a:extLst>
          </p:cNvPr>
          <p:cNvSpPr/>
          <p:nvPr/>
        </p:nvSpPr>
        <p:spPr>
          <a:xfrm>
            <a:off x="3311977" y="969568"/>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４</a:t>
            </a:r>
          </a:p>
        </p:txBody>
      </p:sp>
      <p:sp>
        <p:nvSpPr>
          <p:cNvPr id="11" name="楕円 10">
            <a:extLst>
              <a:ext uri="{FF2B5EF4-FFF2-40B4-BE49-F238E27FC236}">
                <a16:creationId xmlns:a16="http://schemas.microsoft.com/office/drawing/2014/main" id="{EE2FAE58-A236-DDC6-A6C2-1B17F1AC6FA3}"/>
              </a:ext>
            </a:extLst>
          </p:cNvPr>
          <p:cNvSpPr/>
          <p:nvPr/>
        </p:nvSpPr>
        <p:spPr>
          <a:xfrm>
            <a:off x="3944545" y="963073"/>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rPr>
              <a:t>５</a:t>
            </a:r>
            <a:endParaRPr kumimoji="1" lang="ja-JP" altLang="en-US" b="1" dirty="0">
              <a:solidFill>
                <a:srgbClr val="FF0000"/>
              </a:solidFill>
            </a:endParaRPr>
          </a:p>
        </p:txBody>
      </p:sp>
      <p:sp>
        <p:nvSpPr>
          <p:cNvPr id="12" name="楕円 11">
            <a:extLst>
              <a:ext uri="{FF2B5EF4-FFF2-40B4-BE49-F238E27FC236}">
                <a16:creationId xmlns:a16="http://schemas.microsoft.com/office/drawing/2014/main" id="{86FBE99A-246C-962B-E2AF-42995F1576F2}"/>
              </a:ext>
            </a:extLst>
          </p:cNvPr>
          <p:cNvSpPr/>
          <p:nvPr/>
        </p:nvSpPr>
        <p:spPr>
          <a:xfrm>
            <a:off x="168904" y="1867918"/>
            <a:ext cx="310243" cy="302079"/>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２</a:t>
            </a:r>
          </a:p>
        </p:txBody>
      </p:sp>
      <p:cxnSp>
        <p:nvCxnSpPr>
          <p:cNvPr id="15" name="直線矢印コネクタ 14">
            <a:extLst>
              <a:ext uri="{FF2B5EF4-FFF2-40B4-BE49-F238E27FC236}">
                <a16:creationId xmlns:a16="http://schemas.microsoft.com/office/drawing/2014/main" id="{2031244C-ACC4-11E3-E534-BC2E57AD42EF}"/>
              </a:ext>
            </a:extLst>
          </p:cNvPr>
          <p:cNvCxnSpPr>
            <a:cxnSpLocks/>
          </p:cNvCxnSpPr>
          <p:nvPr/>
        </p:nvCxnSpPr>
        <p:spPr>
          <a:xfrm>
            <a:off x="3112296" y="1491569"/>
            <a:ext cx="2706711" cy="174908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1A7A584-E81E-B6C3-7BDC-3A5BA9723238}"/>
              </a:ext>
            </a:extLst>
          </p:cNvPr>
          <p:cNvCxnSpPr>
            <a:cxnSpLocks/>
          </p:cNvCxnSpPr>
          <p:nvPr/>
        </p:nvCxnSpPr>
        <p:spPr>
          <a:xfrm>
            <a:off x="3744722" y="1408657"/>
            <a:ext cx="2297622" cy="279155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ADF21E8-2C7C-0D11-573E-97F46F0E4864}"/>
              </a:ext>
            </a:extLst>
          </p:cNvPr>
          <p:cNvCxnSpPr>
            <a:cxnSpLocks/>
          </p:cNvCxnSpPr>
          <p:nvPr/>
        </p:nvCxnSpPr>
        <p:spPr>
          <a:xfrm>
            <a:off x="4140307" y="1408657"/>
            <a:ext cx="1725166" cy="388682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スクロール: 横 29">
            <a:extLst>
              <a:ext uri="{FF2B5EF4-FFF2-40B4-BE49-F238E27FC236}">
                <a16:creationId xmlns:a16="http://schemas.microsoft.com/office/drawing/2014/main" id="{631C03CD-ACCD-5FD2-2C9B-9CE32B1F8C32}"/>
              </a:ext>
            </a:extLst>
          </p:cNvPr>
          <p:cNvSpPr/>
          <p:nvPr/>
        </p:nvSpPr>
        <p:spPr>
          <a:xfrm>
            <a:off x="2115909" y="137937"/>
            <a:ext cx="3012621" cy="73190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承認された</a:t>
            </a:r>
            <a:endParaRPr kumimoji="1" lang="en-US" altLang="ja-JP" sz="1200" b="1" dirty="0"/>
          </a:p>
          <a:p>
            <a:pPr algn="ctr"/>
            <a:r>
              <a:rPr kumimoji="1" lang="ja-JP" altLang="en-US" sz="1200" b="1" dirty="0"/>
              <a:t>経営革新計画の記載事例</a:t>
            </a:r>
          </a:p>
        </p:txBody>
      </p:sp>
    </p:spTree>
    <p:extLst>
      <p:ext uri="{BB962C8B-B14F-4D97-AF65-F5344CB8AC3E}">
        <p14:creationId xmlns:p14="http://schemas.microsoft.com/office/powerpoint/2010/main" val="40634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6F93941-E0D2-8B27-97C1-1D979F1E09A1}"/>
              </a:ext>
            </a:extLst>
          </p:cNvPr>
          <p:cNvPicPr>
            <a:picLocks noChangeAspect="1"/>
          </p:cNvPicPr>
          <p:nvPr/>
        </p:nvPicPr>
        <p:blipFill rotWithShape="1">
          <a:blip r:embed="rId2"/>
          <a:srcRect r="35897"/>
          <a:stretch/>
        </p:blipFill>
        <p:spPr>
          <a:xfrm>
            <a:off x="151891" y="210030"/>
            <a:ext cx="4329674" cy="6306430"/>
          </a:xfrm>
          <a:prstGeom prst="rect">
            <a:avLst/>
          </a:prstGeom>
        </p:spPr>
      </p:pic>
      <p:sp>
        <p:nvSpPr>
          <p:cNvPr id="8" name="四角形: 角を丸くする 7">
            <a:extLst>
              <a:ext uri="{FF2B5EF4-FFF2-40B4-BE49-F238E27FC236}">
                <a16:creationId xmlns:a16="http://schemas.microsoft.com/office/drawing/2014/main" id="{825A1E24-3BF1-14E5-324B-F1532DCAB9F6}"/>
              </a:ext>
            </a:extLst>
          </p:cNvPr>
          <p:cNvSpPr/>
          <p:nvPr/>
        </p:nvSpPr>
        <p:spPr>
          <a:xfrm>
            <a:off x="5023010" y="126419"/>
            <a:ext cx="7017099" cy="6605164"/>
          </a:xfrm>
          <a:prstGeom prst="roundRect">
            <a:avLst>
              <a:gd name="adj" fmla="val 5827"/>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rgbClr val="0070C0"/>
              </a:solidFill>
            </a:endParaRPr>
          </a:p>
          <a:p>
            <a:r>
              <a:rPr lang="ja-JP" altLang="en-US" sz="2000" b="1" dirty="0">
                <a:solidFill>
                  <a:srgbClr val="0070C0"/>
                </a:solidFill>
              </a:rPr>
              <a:t>別表</a:t>
            </a:r>
            <a:r>
              <a:rPr lang="en-US" altLang="ja-JP" sz="2000" b="1" dirty="0">
                <a:solidFill>
                  <a:srgbClr val="0070C0"/>
                </a:solidFill>
              </a:rPr>
              <a:t>3</a:t>
            </a:r>
            <a:r>
              <a:rPr lang="ja-JP" altLang="en-US" sz="2000" b="1" dirty="0">
                <a:solidFill>
                  <a:srgbClr val="0070C0"/>
                </a:solidFill>
              </a:rPr>
              <a:t> 経営計画及び資金計画の書き方</a:t>
            </a:r>
            <a:endParaRPr lang="en-US" altLang="ja-JP" sz="2000" b="1" dirty="0">
              <a:solidFill>
                <a:srgbClr val="0070C0"/>
              </a:solidFill>
            </a:endParaRPr>
          </a:p>
          <a:p>
            <a:endParaRPr lang="en-US" altLang="ja-JP" sz="1400" b="1" dirty="0">
              <a:solidFill>
                <a:schemeClr val="tx1"/>
              </a:solidFill>
            </a:endParaRPr>
          </a:p>
          <a:p>
            <a:r>
              <a:rPr lang="en-US" altLang="ja-JP" sz="1400" b="1" dirty="0">
                <a:solidFill>
                  <a:srgbClr val="FF0000"/>
                </a:solidFill>
              </a:rPr>
              <a:t>&lt;</a:t>
            </a:r>
            <a:r>
              <a:rPr lang="ja-JP" altLang="en-US" sz="1400" b="1" dirty="0">
                <a:solidFill>
                  <a:srgbClr val="FF0000"/>
                </a:solidFill>
              </a:rPr>
              <a:t>注意すべき点</a:t>
            </a:r>
            <a:r>
              <a:rPr lang="en-US" altLang="ja-JP" sz="1400" b="1" dirty="0">
                <a:solidFill>
                  <a:srgbClr val="FF0000"/>
                </a:solidFill>
              </a:rPr>
              <a:t>&gt;</a:t>
            </a:r>
          </a:p>
          <a:p>
            <a:r>
              <a:rPr lang="ja-JP" altLang="en-US" sz="1400" b="1" u="sng" dirty="0">
                <a:solidFill>
                  <a:schemeClr val="tx1"/>
                </a:solidFill>
              </a:rPr>
              <a:t>経常利益 </a:t>
            </a:r>
            <a:endParaRPr lang="en-US" altLang="ja-JP" sz="1400" b="1" u="sng" dirty="0">
              <a:solidFill>
                <a:schemeClr val="tx1"/>
              </a:solidFill>
            </a:endParaRPr>
          </a:p>
          <a:p>
            <a:r>
              <a:rPr lang="ja-JP" altLang="en-US" sz="1400" dirty="0">
                <a:solidFill>
                  <a:schemeClr val="tx1"/>
                </a:solidFill>
              </a:rPr>
              <a:t>営業利益に営業外収益を加算し、営業外損失を控除した金額を記入してください。</a:t>
            </a:r>
            <a:endParaRPr lang="en-US" altLang="ja-JP" sz="1400" dirty="0">
              <a:solidFill>
                <a:schemeClr val="tx1"/>
              </a:solidFill>
            </a:endParaRPr>
          </a:p>
          <a:p>
            <a:endParaRPr lang="en-US" altLang="ja-JP" sz="1400" dirty="0">
              <a:solidFill>
                <a:schemeClr val="tx1"/>
              </a:solidFill>
            </a:endParaRPr>
          </a:p>
          <a:p>
            <a:r>
              <a:rPr lang="ja-JP" altLang="en-US" sz="1400" b="1" u="sng" dirty="0">
                <a:solidFill>
                  <a:schemeClr val="tx1"/>
                </a:solidFill>
              </a:rPr>
              <a:t>人件費 </a:t>
            </a:r>
            <a:endParaRPr lang="en-US" altLang="ja-JP" sz="1400" b="1" u="sng" dirty="0">
              <a:solidFill>
                <a:schemeClr val="tx1"/>
              </a:solidFill>
            </a:endParaRPr>
          </a:p>
          <a:p>
            <a:endParaRPr lang="en-US" altLang="ja-JP" sz="1400" b="1" u="sng" dirty="0">
              <a:solidFill>
                <a:schemeClr val="tx1"/>
              </a:solidFill>
            </a:endParaRPr>
          </a:p>
          <a:p>
            <a:r>
              <a:rPr lang="ja-JP" altLang="en-US" sz="1400" dirty="0">
                <a:solidFill>
                  <a:schemeClr val="tx1"/>
                </a:solidFill>
              </a:rPr>
              <a:t>以下のＡ、Ｂ、Ｃ全てを含んだ総額を記入してください。</a:t>
            </a:r>
            <a:endParaRPr lang="en-US" altLang="ja-JP" sz="1400" dirty="0">
              <a:solidFill>
                <a:schemeClr val="tx1"/>
              </a:solidFill>
            </a:endParaRPr>
          </a:p>
          <a:p>
            <a:r>
              <a:rPr lang="ja-JP" altLang="en-US" sz="1400" dirty="0">
                <a:solidFill>
                  <a:schemeClr val="tx1"/>
                </a:solidFill>
              </a:rPr>
              <a:t> </a:t>
            </a:r>
            <a:endParaRPr lang="en-US" altLang="ja-JP" sz="1400" dirty="0">
              <a:solidFill>
                <a:schemeClr val="tx1"/>
              </a:solidFill>
            </a:endParaRPr>
          </a:p>
          <a:p>
            <a:r>
              <a:rPr lang="ja-JP" altLang="en-US" sz="1400" dirty="0">
                <a:solidFill>
                  <a:schemeClr val="tx1"/>
                </a:solidFill>
              </a:rPr>
              <a:t>Ａ</a:t>
            </a:r>
            <a:endParaRPr lang="en-US" altLang="ja-JP" sz="1400" dirty="0">
              <a:solidFill>
                <a:schemeClr val="tx1"/>
              </a:solidFill>
            </a:endParaRPr>
          </a:p>
          <a:p>
            <a:r>
              <a:rPr lang="ja-JP" altLang="en-US" sz="1400" dirty="0">
                <a:solidFill>
                  <a:schemeClr val="tx1"/>
                </a:solidFill>
              </a:rPr>
              <a:t>一般管理費に含まれる役員給与、従業員給与、賞与及び賞与引当金繰入れ、福利厚 生費、退職金及び退職給与引当金繰入れ </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Ｂ　</a:t>
            </a:r>
            <a:endParaRPr lang="en-US" altLang="ja-JP" sz="1400" dirty="0">
              <a:solidFill>
                <a:schemeClr val="tx1"/>
              </a:solidFill>
            </a:endParaRPr>
          </a:p>
          <a:p>
            <a:r>
              <a:rPr lang="ja-JP" altLang="en-US" sz="1400" dirty="0">
                <a:solidFill>
                  <a:schemeClr val="tx1"/>
                </a:solidFill>
              </a:rPr>
              <a:t>製造原価に含まれる労務費（福利厚生費、退職金等を含む）</a:t>
            </a:r>
            <a:endParaRPr lang="en-US" altLang="ja-JP" sz="1400" dirty="0">
              <a:solidFill>
                <a:schemeClr val="tx1"/>
              </a:solidFill>
            </a:endParaRPr>
          </a:p>
          <a:p>
            <a:endParaRPr lang="en-US" altLang="ja-JP" sz="1400" dirty="0">
              <a:solidFill>
                <a:schemeClr val="tx1"/>
              </a:solidFill>
            </a:endParaRPr>
          </a:p>
          <a:p>
            <a:r>
              <a:rPr lang="ja-JP" altLang="en-US" sz="1400" dirty="0">
                <a:solidFill>
                  <a:schemeClr val="tx1"/>
                </a:solidFill>
              </a:rPr>
              <a:t>Ｃ</a:t>
            </a:r>
            <a:endParaRPr lang="en-US" altLang="ja-JP" sz="1400" dirty="0">
              <a:solidFill>
                <a:schemeClr val="tx1"/>
              </a:solidFill>
            </a:endParaRPr>
          </a:p>
          <a:p>
            <a:r>
              <a:rPr lang="ja-JP" altLang="en-US" sz="1400" dirty="0">
                <a:solidFill>
                  <a:schemeClr val="tx1"/>
                </a:solidFill>
              </a:rPr>
              <a:t>派遣労働者、短時間労働者の給与を外注費で処理した場合の当該費用 </a:t>
            </a:r>
            <a:endParaRPr lang="en-US" altLang="ja-JP" sz="1400" dirty="0">
              <a:solidFill>
                <a:schemeClr val="tx1"/>
              </a:solidFill>
            </a:endParaRPr>
          </a:p>
          <a:p>
            <a:r>
              <a:rPr lang="en-US" altLang="ja-JP" sz="1400" dirty="0">
                <a:solidFill>
                  <a:schemeClr val="tx1"/>
                </a:solidFill>
              </a:rPr>
              <a:t>※</a:t>
            </a:r>
            <a:r>
              <a:rPr lang="ja-JP" altLang="en-US" sz="1400" dirty="0">
                <a:solidFill>
                  <a:schemeClr val="tx1"/>
                </a:solidFill>
              </a:rPr>
              <a:t>上記の算出が難しい場合は、平均給与に従業員数を掛けて算出しても構いませんが、年度により計算方法が変わることの無いよう統一してください。</a:t>
            </a:r>
            <a:endParaRPr lang="en-US" altLang="ja-JP" sz="1400" dirty="0">
              <a:solidFill>
                <a:schemeClr val="tx1"/>
              </a:solidFill>
            </a:endParaRPr>
          </a:p>
          <a:p>
            <a:endParaRPr lang="en-US" altLang="ja-JP" sz="1400" dirty="0">
              <a:solidFill>
                <a:schemeClr val="tx1"/>
              </a:solidFill>
            </a:endParaRPr>
          </a:p>
          <a:p>
            <a:r>
              <a:rPr lang="ja-JP" altLang="en-US" sz="1400" b="1" u="sng" dirty="0">
                <a:solidFill>
                  <a:schemeClr val="tx1"/>
                </a:solidFill>
              </a:rPr>
              <a:t>減価償却費 </a:t>
            </a:r>
            <a:endParaRPr lang="en-US" altLang="ja-JP" sz="1400" b="1" u="sng" dirty="0">
              <a:solidFill>
                <a:schemeClr val="tx1"/>
              </a:solidFill>
            </a:endParaRPr>
          </a:p>
          <a:p>
            <a:endParaRPr lang="en-US" altLang="ja-JP" sz="1400" b="1" u="sng" dirty="0">
              <a:solidFill>
                <a:schemeClr val="tx1"/>
              </a:solidFill>
            </a:endParaRPr>
          </a:p>
          <a:p>
            <a:r>
              <a:rPr lang="ja-JP" altLang="en-US" sz="1400" dirty="0">
                <a:solidFill>
                  <a:schemeClr val="tx1"/>
                </a:solidFill>
              </a:rPr>
              <a:t>製造原価報告書、販売費及び一般管理費に計上した減価償却費、繰延資産の償却費の合 計額を記入してください。（特別損失に計上している減価償却費は含みません） </a:t>
            </a:r>
            <a:endParaRPr lang="en-US" altLang="ja-JP" sz="1400" dirty="0">
              <a:solidFill>
                <a:schemeClr val="tx1"/>
              </a:solidFill>
            </a:endParaRPr>
          </a:p>
          <a:p>
            <a:r>
              <a:rPr lang="ja-JP" altLang="en-US" sz="1400" dirty="0">
                <a:solidFill>
                  <a:schemeClr val="tx1"/>
                </a:solidFill>
              </a:rPr>
              <a:t>・リース料、レンタル費用のうち、損金算入されるものについても、本欄に含めて記入してください。</a:t>
            </a:r>
            <a:endParaRPr lang="en-US" altLang="ja-JP" sz="1400" dirty="0">
              <a:solidFill>
                <a:schemeClr val="tx1"/>
              </a:solidFill>
            </a:endParaRPr>
          </a:p>
          <a:p>
            <a:endParaRPr lang="en-US" altLang="ja-JP" sz="1400" dirty="0">
              <a:solidFill>
                <a:schemeClr val="tx1"/>
              </a:solidFill>
            </a:endParaRPr>
          </a:p>
          <a:p>
            <a:endParaRPr lang="en-US" altLang="ja-JP" sz="1200" b="1" dirty="0">
              <a:solidFill>
                <a:schemeClr val="tx1"/>
              </a:solidFill>
            </a:endParaRPr>
          </a:p>
        </p:txBody>
      </p:sp>
      <p:sp>
        <p:nvSpPr>
          <p:cNvPr id="11" name="正方形/長方形 10">
            <a:extLst>
              <a:ext uri="{FF2B5EF4-FFF2-40B4-BE49-F238E27FC236}">
                <a16:creationId xmlns:a16="http://schemas.microsoft.com/office/drawing/2014/main" id="{B5C4C663-4096-3984-68BB-24ED85A1898A}"/>
              </a:ext>
            </a:extLst>
          </p:cNvPr>
          <p:cNvSpPr/>
          <p:nvPr/>
        </p:nvSpPr>
        <p:spPr>
          <a:xfrm>
            <a:off x="693336" y="492370"/>
            <a:ext cx="1467060" cy="1607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クロール: 横 6">
            <a:extLst>
              <a:ext uri="{FF2B5EF4-FFF2-40B4-BE49-F238E27FC236}">
                <a16:creationId xmlns:a16="http://schemas.microsoft.com/office/drawing/2014/main" id="{A6CE4370-130F-0393-03A5-D31DC7416340}"/>
              </a:ext>
            </a:extLst>
          </p:cNvPr>
          <p:cNvSpPr/>
          <p:nvPr/>
        </p:nvSpPr>
        <p:spPr>
          <a:xfrm>
            <a:off x="1980753" y="126418"/>
            <a:ext cx="3012621" cy="731904"/>
          </a:xfrm>
          <a:prstGeom prst="horizontalScroll">
            <a:avLst/>
          </a:prstGeom>
          <a:solidFill>
            <a:srgbClr val="FFC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承認された</a:t>
            </a:r>
            <a:endParaRPr kumimoji="1" lang="en-US" altLang="ja-JP" sz="1200" b="1" dirty="0"/>
          </a:p>
          <a:p>
            <a:pPr algn="ctr"/>
            <a:r>
              <a:rPr kumimoji="1" lang="ja-JP" altLang="en-US" sz="1200" b="1" dirty="0"/>
              <a:t>経営革新計画の記載事例</a:t>
            </a:r>
          </a:p>
        </p:txBody>
      </p:sp>
    </p:spTree>
    <p:extLst>
      <p:ext uri="{BB962C8B-B14F-4D97-AF65-F5344CB8AC3E}">
        <p14:creationId xmlns:p14="http://schemas.microsoft.com/office/powerpoint/2010/main" val="10765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A2F4B8-F88F-EE5C-7782-64775517AE0E}"/>
              </a:ext>
            </a:extLst>
          </p:cNvPr>
          <p:cNvPicPr>
            <a:picLocks noChangeAspect="1"/>
          </p:cNvPicPr>
          <p:nvPr/>
        </p:nvPicPr>
        <p:blipFill rotWithShape="1">
          <a:blip r:embed="rId2"/>
          <a:srcRect b="48807"/>
          <a:stretch/>
        </p:blipFill>
        <p:spPr>
          <a:xfrm>
            <a:off x="142044" y="337054"/>
            <a:ext cx="5953956" cy="3340643"/>
          </a:xfrm>
          <a:prstGeom prst="rect">
            <a:avLst/>
          </a:prstGeom>
        </p:spPr>
      </p:pic>
      <p:pic>
        <p:nvPicPr>
          <p:cNvPr id="5" name="図 4">
            <a:extLst>
              <a:ext uri="{FF2B5EF4-FFF2-40B4-BE49-F238E27FC236}">
                <a16:creationId xmlns:a16="http://schemas.microsoft.com/office/drawing/2014/main" id="{81DB547D-150C-C706-0092-9248FBBB6FCE}"/>
              </a:ext>
            </a:extLst>
          </p:cNvPr>
          <p:cNvPicPr>
            <a:picLocks noChangeAspect="1"/>
          </p:cNvPicPr>
          <p:nvPr/>
        </p:nvPicPr>
        <p:blipFill>
          <a:blip r:embed="rId3"/>
          <a:stretch>
            <a:fillRect/>
          </a:stretch>
        </p:blipFill>
        <p:spPr>
          <a:xfrm>
            <a:off x="6096000" y="512466"/>
            <a:ext cx="5668166" cy="3797461"/>
          </a:xfrm>
          <a:prstGeom prst="rect">
            <a:avLst/>
          </a:prstGeom>
        </p:spPr>
      </p:pic>
      <p:sp>
        <p:nvSpPr>
          <p:cNvPr id="4" name="スクロール: 横 3">
            <a:extLst>
              <a:ext uri="{FF2B5EF4-FFF2-40B4-BE49-F238E27FC236}">
                <a16:creationId xmlns:a16="http://schemas.microsoft.com/office/drawing/2014/main" id="{79DF67F0-B37D-83D9-7EC1-234389C76692}"/>
              </a:ext>
            </a:extLst>
          </p:cNvPr>
          <p:cNvSpPr/>
          <p:nvPr/>
        </p:nvSpPr>
        <p:spPr>
          <a:xfrm>
            <a:off x="2797589" y="146514"/>
            <a:ext cx="3012621" cy="731904"/>
          </a:xfrm>
          <a:prstGeom prst="horizontalScroll">
            <a:avLst/>
          </a:prstGeom>
          <a:solidFill>
            <a:srgbClr val="FFC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承認された</a:t>
            </a:r>
            <a:endParaRPr kumimoji="1" lang="en-US" altLang="ja-JP" sz="1200" b="1" dirty="0"/>
          </a:p>
          <a:p>
            <a:pPr algn="ctr"/>
            <a:r>
              <a:rPr kumimoji="1" lang="ja-JP" altLang="en-US" sz="1200" b="1" dirty="0"/>
              <a:t>経営革新計画の記載事例</a:t>
            </a:r>
          </a:p>
        </p:txBody>
      </p:sp>
      <p:sp>
        <p:nvSpPr>
          <p:cNvPr id="6" name="四角形: 角を丸くする 5">
            <a:extLst>
              <a:ext uri="{FF2B5EF4-FFF2-40B4-BE49-F238E27FC236}">
                <a16:creationId xmlns:a16="http://schemas.microsoft.com/office/drawing/2014/main" id="{1C532F6B-29A6-8222-228E-C524AE0B9108}"/>
              </a:ext>
            </a:extLst>
          </p:cNvPr>
          <p:cNvSpPr/>
          <p:nvPr/>
        </p:nvSpPr>
        <p:spPr>
          <a:xfrm>
            <a:off x="142044" y="3853109"/>
            <a:ext cx="5836725" cy="1880292"/>
          </a:xfrm>
          <a:prstGeom prst="roundRect">
            <a:avLst>
              <a:gd name="adj" fmla="val 5827"/>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0070C0"/>
                </a:solidFill>
              </a:rPr>
              <a:t>別表</a:t>
            </a:r>
            <a:r>
              <a:rPr lang="en-US" altLang="ja-JP" sz="2000" b="1" dirty="0">
                <a:solidFill>
                  <a:srgbClr val="0070C0"/>
                </a:solidFill>
              </a:rPr>
              <a:t>4</a:t>
            </a:r>
            <a:r>
              <a:rPr lang="ja-JP" altLang="en-US" sz="2000" b="1" dirty="0">
                <a:solidFill>
                  <a:srgbClr val="0070C0"/>
                </a:solidFill>
              </a:rPr>
              <a:t> 設備投資計画及び運転資金計画 の書き方</a:t>
            </a:r>
            <a:endParaRPr lang="en-US" altLang="ja-JP" sz="2000" b="1" dirty="0">
              <a:solidFill>
                <a:srgbClr val="0070C0"/>
              </a:solidFill>
            </a:endParaRPr>
          </a:p>
          <a:p>
            <a:endParaRPr lang="en-US" altLang="ja-JP" sz="2000" b="1" dirty="0">
              <a:solidFill>
                <a:srgbClr val="0070C0"/>
              </a:solidFill>
            </a:endParaRPr>
          </a:p>
          <a:p>
            <a:r>
              <a:rPr lang="ja-JP" altLang="en-US" sz="1400" b="1" dirty="0">
                <a:solidFill>
                  <a:schemeClr val="tx1"/>
                </a:solidFill>
              </a:rPr>
              <a:t>導入する機械装置について、計画年度ごとに作成します。</a:t>
            </a:r>
            <a:endParaRPr lang="en-US" altLang="ja-JP" sz="1400" b="1" dirty="0">
              <a:solidFill>
                <a:schemeClr val="tx1"/>
              </a:solidFill>
            </a:endParaRPr>
          </a:p>
          <a:p>
            <a:endParaRPr lang="en-US" altLang="ja-JP" sz="1200" b="1" dirty="0">
              <a:solidFill>
                <a:schemeClr val="tx1"/>
              </a:solidFill>
            </a:endParaRPr>
          </a:p>
        </p:txBody>
      </p:sp>
      <p:sp>
        <p:nvSpPr>
          <p:cNvPr id="7" name="四角形: 角を丸くする 6">
            <a:extLst>
              <a:ext uri="{FF2B5EF4-FFF2-40B4-BE49-F238E27FC236}">
                <a16:creationId xmlns:a16="http://schemas.microsoft.com/office/drawing/2014/main" id="{5C9D29C0-7D55-158A-7B94-565BE4F5BE79}"/>
              </a:ext>
            </a:extLst>
          </p:cNvPr>
          <p:cNvSpPr/>
          <p:nvPr/>
        </p:nvSpPr>
        <p:spPr>
          <a:xfrm>
            <a:off x="6096000" y="4279726"/>
            <a:ext cx="5953956" cy="1880292"/>
          </a:xfrm>
          <a:prstGeom prst="roundRect">
            <a:avLst>
              <a:gd name="adj" fmla="val 5827"/>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b="1" dirty="0">
              <a:solidFill>
                <a:srgbClr val="0070C0"/>
              </a:solidFill>
            </a:endParaRPr>
          </a:p>
          <a:p>
            <a:r>
              <a:rPr lang="ja-JP" altLang="en-US" sz="2000" b="1" dirty="0">
                <a:solidFill>
                  <a:srgbClr val="0070C0"/>
                </a:solidFill>
              </a:rPr>
              <a:t>別表</a:t>
            </a:r>
            <a:r>
              <a:rPr lang="en-US" altLang="ja-JP" sz="2000" b="1" dirty="0">
                <a:solidFill>
                  <a:srgbClr val="0070C0"/>
                </a:solidFill>
              </a:rPr>
              <a:t>7</a:t>
            </a:r>
            <a:r>
              <a:rPr lang="ja-JP" altLang="en-US" sz="2000" b="1" dirty="0">
                <a:solidFill>
                  <a:srgbClr val="0070C0"/>
                </a:solidFill>
              </a:rPr>
              <a:t> 企業概要（売上高の算定）の書き方</a:t>
            </a:r>
            <a:endParaRPr lang="en-US" altLang="ja-JP" sz="2000" b="1" dirty="0">
              <a:solidFill>
                <a:srgbClr val="0070C0"/>
              </a:solidFill>
            </a:endParaRPr>
          </a:p>
          <a:p>
            <a:endParaRPr lang="en-US" altLang="ja-JP" sz="2000" b="1" dirty="0">
              <a:solidFill>
                <a:srgbClr val="0070C0"/>
              </a:solidFill>
            </a:endParaRPr>
          </a:p>
          <a:p>
            <a:r>
              <a:rPr lang="ja-JP" altLang="en-US" sz="1400" b="1" dirty="0">
                <a:solidFill>
                  <a:schemeClr val="tx1"/>
                </a:solidFill>
              </a:rPr>
              <a:t>具体的な販売数量や販売金額を</a:t>
            </a:r>
            <a:endParaRPr lang="en-US" altLang="ja-JP" sz="1400" b="1" dirty="0">
              <a:solidFill>
                <a:schemeClr val="tx1"/>
              </a:solidFill>
            </a:endParaRPr>
          </a:p>
          <a:p>
            <a:r>
              <a:rPr lang="ja-JP" altLang="en-US" sz="1400" b="1" dirty="0">
                <a:solidFill>
                  <a:schemeClr val="tx1"/>
                </a:solidFill>
              </a:rPr>
              <a:t>前年の実績や市場規模などから割り出し、売上改革を立てると良い計画書になります。</a:t>
            </a:r>
            <a:endParaRPr lang="en-US" altLang="ja-JP" sz="1400" b="1" dirty="0">
              <a:solidFill>
                <a:schemeClr val="tx1"/>
              </a:solidFill>
            </a:endParaRPr>
          </a:p>
          <a:p>
            <a:endParaRPr lang="en-US" altLang="ja-JP" sz="1200" b="1" dirty="0">
              <a:solidFill>
                <a:schemeClr val="tx1"/>
              </a:solidFill>
            </a:endParaRPr>
          </a:p>
        </p:txBody>
      </p:sp>
      <p:sp>
        <p:nvSpPr>
          <p:cNvPr id="8" name="正方形/長方形 7">
            <a:extLst>
              <a:ext uri="{FF2B5EF4-FFF2-40B4-BE49-F238E27FC236}">
                <a16:creationId xmlns:a16="http://schemas.microsoft.com/office/drawing/2014/main" id="{9C557F63-1998-9AFE-8DFE-7FA233AB0D44}"/>
              </a:ext>
            </a:extLst>
          </p:cNvPr>
          <p:cNvSpPr/>
          <p:nvPr/>
        </p:nvSpPr>
        <p:spPr>
          <a:xfrm>
            <a:off x="7877908" y="2392758"/>
            <a:ext cx="3597310" cy="3906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3007F7C-75BF-9301-3994-0BE1373F435B}"/>
              </a:ext>
            </a:extLst>
          </p:cNvPr>
          <p:cNvSpPr/>
          <p:nvPr/>
        </p:nvSpPr>
        <p:spPr>
          <a:xfrm>
            <a:off x="7877908" y="2944167"/>
            <a:ext cx="90435" cy="1306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4FB4130-E6F4-163F-D04E-8D877EB34DF3}"/>
              </a:ext>
            </a:extLst>
          </p:cNvPr>
          <p:cNvSpPr/>
          <p:nvPr/>
        </p:nvSpPr>
        <p:spPr>
          <a:xfrm>
            <a:off x="6601767" y="3185327"/>
            <a:ext cx="140021" cy="1624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クロール: 横 11">
            <a:extLst>
              <a:ext uri="{FF2B5EF4-FFF2-40B4-BE49-F238E27FC236}">
                <a16:creationId xmlns:a16="http://schemas.microsoft.com/office/drawing/2014/main" id="{CC7405FC-D2F9-3AB0-EB92-94C4364585E2}"/>
              </a:ext>
            </a:extLst>
          </p:cNvPr>
          <p:cNvSpPr/>
          <p:nvPr/>
        </p:nvSpPr>
        <p:spPr>
          <a:xfrm>
            <a:off x="8868776" y="-33922"/>
            <a:ext cx="3012621" cy="731904"/>
          </a:xfrm>
          <a:prstGeom prst="horizontalScroll">
            <a:avLst/>
          </a:prstGeom>
          <a:solidFill>
            <a:srgbClr val="FFC000">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承認された</a:t>
            </a:r>
            <a:endParaRPr kumimoji="1" lang="en-US" altLang="ja-JP" sz="1200" b="1" dirty="0"/>
          </a:p>
          <a:p>
            <a:pPr algn="ctr"/>
            <a:r>
              <a:rPr kumimoji="1" lang="ja-JP" altLang="en-US" sz="1200" b="1" dirty="0"/>
              <a:t>経営革新計画の記載事例</a:t>
            </a:r>
          </a:p>
        </p:txBody>
      </p:sp>
    </p:spTree>
    <p:extLst>
      <p:ext uri="{BB962C8B-B14F-4D97-AF65-F5344CB8AC3E}">
        <p14:creationId xmlns:p14="http://schemas.microsoft.com/office/powerpoint/2010/main" val="29815295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875</Words>
  <Application>Microsoft Office PowerPoint</Application>
  <PresentationFormat>ワイド画面</PresentationFormat>
  <Paragraphs>107</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游ゴシック</vt:lpstr>
      <vt:lpstr>游ゴシック Light</vt:lpstr>
      <vt:lpstr>Arial</vt:lpstr>
      <vt:lpstr>Office テーマ</vt:lpstr>
      <vt:lpstr>経営革新計画の書き方</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124208</dc:creator>
  <cp:lastModifiedBy>124208</cp:lastModifiedBy>
  <cp:revision>10</cp:revision>
  <dcterms:created xsi:type="dcterms:W3CDTF">2022-12-09T05:49:06Z</dcterms:created>
  <dcterms:modified xsi:type="dcterms:W3CDTF">2022-12-09T07:44:12Z</dcterms:modified>
</cp:coreProperties>
</file>